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0" r:id="rId3"/>
  </p:sldMasterIdLst>
  <p:notesMasterIdLst>
    <p:notesMasterId r:id="rId25"/>
  </p:notesMasterIdLst>
  <p:handoutMasterIdLst>
    <p:handoutMasterId r:id="rId26"/>
  </p:handoutMasterIdLst>
  <p:sldIdLst>
    <p:sldId id="259" r:id="rId4"/>
    <p:sldId id="262" r:id="rId5"/>
    <p:sldId id="312" r:id="rId6"/>
    <p:sldId id="1724" r:id="rId7"/>
    <p:sldId id="397" r:id="rId8"/>
    <p:sldId id="393" r:id="rId9"/>
    <p:sldId id="394" r:id="rId10"/>
    <p:sldId id="343" r:id="rId11"/>
    <p:sldId id="387" r:id="rId12"/>
    <p:sldId id="398" r:id="rId13"/>
    <p:sldId id="399" r:id="rId14"/>
    <p:sldId id="400" r:id="rId15"/>
    <p:sldId id="1725" r:id="rId16"/>
    <p:sldId id="1731" r:id="rId17"/>
    <p:sldId id="1732" r:id="rId18"/>
    <p:sldId id="1733" r:id="rId19"/>
    <p:sldId id="1726" r:id="rId20"/>
    <p:sldId id="1727" r:id="rId21"/>
    <p:sldId id="1728" r:id="rId22"/>
    <p:sldId id="1730" r:id="rId23"/>
    <p:sldId id="275" r:id="rId24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262"/>
            <p14:sldId id="312"/>
            <p14:sldId id="1724"/>
            <p14:sldId id="397"/>
            <p14:sldId id="393"/>
            <p14:sldId id="394"/>
            <p14:sldId id="343"/>
            <p14:sldId id="387"/>
            <p14:sldId id="398"/>
            <p14:sldId id="399"/>
            <p14:sldId id="400"/>
            <p14:sldId id="1725"/>
            <p14:sldId id="1731"/>
            <p14:sldId id="1732"/>
            <p14:sldId id="1733"/>
            <p14:sldId id="1726"/>
            <p14:sldId id="1727"/>
            <p14:sldId id="1728"/>
            <p14:sldId id="1730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 varScale="1">
        <p:scale>
          <a:sx n="85" d="100"/>
          <a:sy n="85" d="100"/>
        </p:scale>
        <p:origin x="684" y="84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2022/6/18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CBF21-6A3F-4AAA-8BF3-5888E98AA8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7513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CBF21-6A3F-4AAA-8BF3-5888E98AA87C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通过平衡球项目，对</a:t>
            </a:r>
            <a:r>
              <a:rPr lang="en-US" altLang="zh-CN" dirty="0"/>
              <a:t>PID</a:t>
            </a:r>
            <a:r>
              <a:rPr lang="zh-CN" altLang="en-US" dirty="0"/>
              <a:t>控制原理有初步的了解，为以后发展打下坚实基础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CBF21-6A3F-4AAA-8BF3-5888E98AA8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通过平衡球项目，对</a:t>
            </a:r>
            <a:r>
              <a:rPr lang="en-US" altLang="zh-CN" dirty="0"/>
              <a:t>PID</a:t>
            </a:r>
            <a:r>
              <a:rPr lang="zh-CN" altLang="en-US" dirty="0"/>
              <a:t>控制原理有初步的了解，为以后发展打下坚实基础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CBF21-6A3F-4AAA-8BF3-5888E98AA87C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通过平衡球项目，对</a:t>
            </a:r>
            <a:r>
              <a:rPr lang="en-US" altLang="zh-CN" dirty="0"/>
              <a:t>PID</a:t>
            </a:r>
            <a:r>
              <a:rPr lang="zh-CN" altLang="en-US" dirty="0"/>
              <a:t>控制原理有初步的了解，为以后发展打下坚实基础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CBF21-6A3F-4AAA-8BF3-5888E98AA87C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通过平衡球项目，对</a:t>
            </a:r>
            <a:r>
              <a:rPr lang="en-US" altLang="zh-CN" dirty="0"/>
              <a:t>PID</a:t>
            </a:r>
            <a:r>
              <a:rPr lang="zh-CN" altLang="en-US" dirty="0"/>
              <a:t>控制原理有初步的了解，为以后发展打下坚实基础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CBF21-6A3F-4AAA-8BF3-5888E98AA8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20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54379" y="70815"/>
            <a:ext cx="9883241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23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5211341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C7161E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23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472997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C7161E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23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013169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C716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419855" y="0"/>
            <a:ext cx="5352415" cy="5219700"/>
          </a:xfrm>
          <a:custGeom>
            <a:avLst/>
            <a:gdLst/>
            <a:ahLst/>
            <a:cxnLst/>
            <a:rect l="l" t="t" r="r" b="b"/>
            <a:pathLst>
              <a:path w="5352415" h="5219700">
                <a:moveTo>
                  <a:pt x="5352288" y="0"/>
                </a:moveTo>
                <a:lnTo>
                  <a:pt x="0" y="0"/>
                </a:lnTo>
                <a:lnTo>
                  <a:pt x="0" y="4175760"/>
                </a:lnTo>
                <a:lnTo>
                  <a:pt x="2676144" y="5219700"/>
                </a:lnTo>
                <a:lnTo>
                  <a:pt x="5352288" y="4175760"/>
                </a:lnTo>
                <a:lnTo>
                  <a:pt x="53522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419855" y="0"/>
            <a:ext cx="5352415" cy="5219700"/>
          </a:xfrm>
          <a:custGeom>
            <a:avLst/>
            <a:gdLst/>
            <a:ahLst/>
            <a:cxnLst/>
            <a:rect l="l" t="t" r="r" b="b"/>
            <a:pathLst>
              <a:path w="5352415" h="5219700">
                <a:moveTo>
                  <a:pt x="0" y="0"/>
                </a:moveTo>
                <a:lnTo>
                  <a:pt x="5352288" y="0"/>
                </a:lnTo>
                <a:lnTo>
                  <a:pt x="5352288" y="4175760"/>
                </a:lnTo>
                <a:lnTo>
                  <a:pt x="2676144" y="5219700"/>
                </a:lnTo>
                <a:lnTo>
                  <a:pt x="0" y="417576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352800" y="6146291"/>
            <a:ext cx="5486400" cy="406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4585715" y="188976"/>
            <a:ext cx="3020567" cy="2115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419855" y="4393691"/>
            <a:ext cx="5352415" cy="1461770"/>
          </a:xfrm>
          <a:custGeom>
            <a:avLst/>
            <a:gdLst/>
            <a:ahLst/>
            <a:cxnLst/>
            <a:rect l="l" t="t" r="r" b="b"/>
            <a:pathLst>
              <a:path w="5352415" h="1461770">
                <a:moveTo>
                  <a:pt x="0" y="0"/>
                </a:moveTo>
                <a:lnTo>
                  <a:pt x="0" y="417702"/>
                </a:lnTo>
                <a:lnTo>
                  <a:pt x="2676144" y="1461515"/>
                </a:lnTo>
                <a:lnTo>
                  <a:pt x="3747057" y="1043812"/>
                </a:lnTo>
                <a:lnTo>
                  <a:pt x="2676144" y="1043812"/>
                </a:lnTo>
                <a:lnTo>
                  <a:pt x="0" y="0"/>
                </a:lnTo>
                <a:close/>
              </a:path>
              <a:path w="5352415" h="1461770">
                <a:moveTo>
                  <a:pt x="5352288" y="0"/>
                </a:moveTo>
                <a:lnTo>
                  <a:pt x="2676144" y="1043812"/>
                </a:lnTo>
                <a:lnTo>
                  <a:pt x="3747057" y="1043812"/>
                </a:lnTo>
                <a:lnTo>
                  <a:pt x="5352288" y="417702"/>
                </a:lnTo>
                <a:lnTo>
                  <a:pt x="53522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3419855" y="4393691"/>
            <a:ext cx="5352415" cy="1461770"/>
          </a:xfrm>
          <a:custGeom>
            <a:avLst/>
            <a:gdLst/>
            <a:ahLst/>
            <a:cxnLst/>
            <a:rect l="l" t="t" r="r" b="b"/>
            <a:pathLst>
              <a:path w="5352415" h="1461770">
                <a:moveTo>
                  <a:pt x="0" y="0"/>
                </a:moveTo>
                <a:lnTo>
                  <a:pt x="2676144" y="1043812"/>
                </a:lnTo>
                <a:lnTo>
                  <a:pt x="5352288" y="0"/>
                </a:lnTo>
                <a:lnTo>
                  <a:pt x="5352288" y="417702"/>
                </a:lnTo>
                <a:lnTo>
                  <a:pt x="2676144" y="1461515"/>
                </a:lnTo>
                <a:lnTo>
                  <a:pt x="0" y="417702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0" y="2900195"/>
            <a:ext cx="12191999" cy="39578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C7161E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23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0516048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23" y="0"/>
            <a:ext cx="1218895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23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0021495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t>6/18/2022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9846720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1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23" y="0"/>
            <a:ext cx="12188952" cy="68579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2192000" cy="685800"/>
          </a:xfrm>
          <a:custGeom>
            <a:avLst/>
            <a:gdLst/>
            <a:ahLst/>
            <a:cxnLst/>
            <a:rect l="l" t="t" r="r" b="b"/>
            <a:pathLst>
              <a:path w="12192000" h="685800">
                <a:moveTo>
                  <a:pt x="12192000" y="0"/>
                </a:moveTo>
                <a:lnTo>
                  <a:pt x="304800" y="0"/>
                </a:lnTo>
                <a:lnTo>
                  <a:pt x="0" y="685800"/>
                </a:lnTo>
                <a:lnTo>
                  <a:pt x="11887200" y="6858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716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18515" y="73152"/>
            <a:ext cx="539496" cy="5394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1428476" y="120395"/>
            <a:ext cx="474345" cy="242570"/>
          </a:xfrm>
          <a:custGeom>
            <a:avLst/>
            <a:gdLst/>
            <a:ahLst/>
            <a:cxnLst/>
            <a:rect l="l" t="t" r="r" b="b"/>
            <a:pathLst>
              <a:path w="474345" h="242570">
                <a:moveTo>
                  <a:pt x="473964" y="0"/>
                </a:moveTo>
                <a:lnTo>
                  <a:pt x="107696" y="0"/>
                </a:lnTo>
                <a:lnTo>
                  <a:pt x="0" y="242315"/>
                </a:lnTo>
                <a:lnTo>
                  <a:pt x="366268" y="242315"/>
                </a:lnTo>
                <a:lnTo>
                  <a:pt x="4739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1428476" y="120395"/>
            <a:ext cx="474345" cy="242570"/>
          </a:xfrm>
          <a:custGeom>
            <a:avLst/>
            <a:gdLst/>
            <a:ahLst/>
            <a:cxnLst/>
            <a:rect l="l" t="t" r="r" b="b"/>
            <a:pathLst>
              <a:path w="474345" h="242570">
                <a:moveTo>
                  <a:pt x="0" y="242315"/>
                </a:moveTo>
                <a:lnTo>
                  <a:pt x="107696" y="0"/>
                </a:lnTo>
                <a:lnTo>
                  <a:pt x="473964" y="0"/>
                </a:lnTo>
                <a:lnTo>
                  <a:pt x="366268" y="242315"/>
                </a:lnTo>
                <a:lnTo>
                  <a:pt x="0" y="24231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1016995" y="323088"/>
            <a:ext cx="474345" cy="242570"/>
          </a:xfrm>
          <a:custGeom>
            <a:avLst/>
            <a:gdLst/>
            <a:ahLst/>
            <a:cxnLst/>
            <a:rect l="l" t="t" r="r" b="b"/>
            <a:pathLst>
              <a:path w="474345" h="242570">
                <a:moveTo>
                  <a:pt x="473963" y="0"/>
                </a:moveTo>
                <a:lnTo>
                  <a:pt x="107696" y="0"/>
                </a:lnTo>
                <a:lnTo>
                  <a:pt x="0" y="242315"/>
                </a:lnTo>
                <a:lnTo>
                  <a:pt x="366268" y="242315"/>
                </a:lnTo>
                <a:lnTo>
                  <a:pt x="4739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1016995" y="323088"/>
            <a:ext cx="474345" cy="242570"/>
          </a:xfrm>
          <a:custGeom>
            <a:avLst/>
            <a:gdLst/>
            <a:ahLst/>
            <a:cxnLst/>
            <a:rect l="l" t="t" r="r" b="b"/>
            <a:pathLst>
              <a:path w="474345" h="242570">
                <a:moveTo>
                  <a:pt x="0" y="242315"/>
                </a:moveTo>
                <a:lnTo>
                  <a:pt x="107696" y="0"/>
                </a:lnTo>
                <a:lnTo>
                  <a:pt x="473963" y="0"/>
                </a:lnTo>
                <a:lnTo>
                  <a:pt x="366268" y="242315"/>
                </a:lnTo>
                <a:lnTo>
                  <a:pt x="0" y="24231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0" y="6041135"/>
            <a:ext cx="12167616" cy="4130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94582" y="2122097"/>
            <a:ext cx="4402835" cy="2390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C7161E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0719" y="1340866"/>
            <a:ext cx="10830560" cy="4305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74831" y="6539614"/>
            <a:ext cx="360045" cy="309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23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1122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</p:sldLayoutIdLst>
  <p:transition spd="slow">
    <p:push dir="u"/>
  </p:transition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uniapp&amp;spm=1001.2101.3001.702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软件工程原理与实践</a:t>
            </a:r>
            <a:br>
              <a:rPr lang="en-US" altLang="zh-CN" dirty="0"/>
            </a:br>
            <a:r>
              <a:rPr lang="zh-CN" altLang="en-US" dirty="0"/>
              <a:t>足迹项目期末验收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pPr/>
              <a:t>2022年6月18日</a:t>
            </a:fld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400636" cy="598488"/>
          </a:xfrm>
        </p:spPr>
        <p:txBody>
          <a:bodyPr/>
          <a:lstStyle/>
          <a:p>
            <a:r>
              <a:rPr lang="zh-CN" altLang="en-US" dirty="0"/>
              <a:t>李涵、刘元正、杨成昊</a:t>
            </a:r>
            <a:endParaRPr lang="en-US" altLang="zh-CN" dirty="0"/>
          </a:p>
          <a:p>
            <a:r>
              <a:rPr lang="zh-CN" altLang="en-US" dirty="0"/>
              <a:t>王政、付秋林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379" y="70815"/>
            <a:ext cx="9883241" cy="553720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  <a:ea typeface="微软雅黑" panose="020B0503020204020204" charset="-122"/>
              </a:rPr>
              <a:t>关键技术</a:t>
            </a:r>
            <a:endPara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7200" y="762000"/>
            <a:ext cx="10451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数据库使用了</a:t>
            </a:r>
            <a:r>
              <a:rPr lang="en-US" altLang="zh-CN" sz="2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Mysql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关系型数据库，结合</a:t>
            </a:r>
            <a:r>
              <a:rPr lang="en-US" altLang="zh-CN" sz="2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mybatis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-plus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的使用，对于常规数据库操作可以实现无</a:t>
            </a:r>
            <a:r>
              <a:rPr lang="en-US" altLang="zh-CN" sz="2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sql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语句的纯代码控制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BB9B822-7A6E-9592-3727-F182EE188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30462"/>
            <a:ext cx="8305800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745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82B368F1-58E8-8F1A-6B99-41C1BB854BA2}"/>
              </a:ext>
            </a:extLst>
          </p:cNvPr>
          <p:cNvSpPr txBox="1">
            <a:spLocks/>
          </p:cNvSpPr>
          <p:nvPr/>
        </p:nvSpPr>
        <p:spPr>
          <a:xfrm>
            <a:off x="1154379" y="70815"/>
            <a:ext cx="9883241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C7161E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zh-CN" altLang="en-US" sz="3600" kern="0" dirty="0">
                <a:solidFill>
                  <a:schemeClr val="bg1"/>
                </a:solidFill>
                <a:ea typeface="微软雅黑" panose="020B0503020204020204" charset="-122"/>
              </a:rPr>
              <a:t>关键技术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365BF1-0FCA-B651-1EB9-AFAAC30C5E05}"/>
              </a:ext>
            </a:extLst>
          </p:cNvPr>
          <p:cNvSpPr txBox="1"/>
          <p:nvPr/>
        </p:nvSpPr>
        <p:spPr>
          <a:xfrm>
            <a:off x="457200" y="762000"/>
            <a:ext cx="10451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4.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地图标点连线的代码实现，利用标点数组实现标点连线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D596FC5-C656-96F5-4E31-5B9770EFF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61131"/>
            <a:ext cx="2784874" cy="503967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47EB3D1-42D9-D70D-D222-B5284B85E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249000"/>
            <a:ext cx="4495800" cy="517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4184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0DC37E9C-35D7-B686-28AE-24BB07FF7B70}"/>
              </a:ext>
            </a:extLst>
          </p:cNvPr>
          <p:cNvSpPr txBox="1">
            <a:spLocks/>
          </p:cNvSpPr>
          <p:nvPr/>
        </p:nvSpPr>
        <p:spPr>
          <a:xfrm>
            <a:off x="1154379" y="70815"/>
            <a:ext cx="9883241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C7161E"/>
                </a:solidFill>
                <a:latin typeface="微软雅黑" panose="020B0503020204020204" charset="-122"/>
                <a:ea typeface="+mj-ea"/>
                <a:cs typeface="微软雅黑" panose="020B0503020204020204" charset="-122"/>
              </a:defRPr>
            </a:lvl1pPr>
          </a:lstStyle>
          <a:p>
            <a:r>
              <a:rPr lang="zh-CN" altLang="en-US" sz="3600" kern="0" dirty="0">
                <a:solidFill>
                  <a:schemeClr val="bg1"/>
                </a:solidFill>
                <a:ea typeface="微软雅黑" panose="020B0503020204020204" charset="-122"/>
              </a:rPr>
              <a:t>单元测试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910764-847D-15D9-5A23-B6B4C4631F0F}"/>
              </a:ext>
            </a:extLst>
          </p:cNvPr>
          <p:cNvSpPr txBox="1"/>
          <p:nvPr/>
        </p:nvSpPr>
        <p:spPr>
          <a:xfrm>
            <a:off x="457200" y="762000"/>
            <a:ext cx="10451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创建了多个测试用例以测试核心足迹功能正确性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FE098B-98E5-0AAE-E2E6-491DA2579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23665"/>
            <a:ext cx="5715000" cy="49810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03E550-F688-0E12-668A-6222651E7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175113"/>
            <a:ext cx="4716610" cy="507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8298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>
            <a:extLst>
              <a:ext uri="{FF2B5EF4-FFF2-40B4-BE49-F238E27FC236}">
                <a16:creationId xmlns:a16="http://schemas.microsoft.com/office/drawing/2014/main" id="{B8017B16-D9B2-4AD1-9F42-0104E7718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0D1632-D3A5-4619-849E-297DE7FBFC92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F82F8F-EBDF-4A17-B1DB-59C65D3D553F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03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E6FA45-2C35-41E5-8C34-01D38CD67993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>
            <a:extLst>
              <a:ext uri="{FF2B5EF4-FFF2-40B4-BE49-F238E27FC236}">
                <a16:creationId xmlns:a16="http://schemas.microsoft.com/office/drawing/2014/main" id="{4AC1A39E-845E-4C9A-BBF2-8C993739B9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E67F88C-F229-45E2-8D35-07E48CE22337}"/>
              </a:ext>
            </a:extLst>
          </p:cNvPr>
          <p:cNvSpPr/>
          <p:nvPr/>
        </p:nvSpPr>
        <p:spPr>
          <a:xfrm>
            <a:off x="1807368" y="2285897"/>
            <a:ext cx="39965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项目架构</a:t>
            </a:r>
            <a:endParaRPr lang="en-US" altLang="zh-CN" sz="4000" b="1" dirty="0">
              <a:solidFill>
                <a:srgbClr val="C8161E"/>
              </a:solidFill>
              <a:cs typeface="+mj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ED787D-E76E-47DE-91B0-C2BFADB8F9AF}"/>
              </a:ext>
            </a:extLst>
          </p:cNvPr>
          <p:cNvSpPr txBox="1"/>
          <p:nvPr/>
        </p:nvSpPr>
        <p:spPr>
          <a:xfrm>
            <a:off x="1807366" y="3004211"/>
            <a:ext cx="3996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Brief Introduction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683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164DEEE-AD36-4606-999F-0374F9CF6A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进程图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754D45-151C-862C-B466-D34384D4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88" y="802153"/>
            <a:ext cx="7460433" cy="52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00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B131714-A535-EEF4-655D-911B3804D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部署视图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93F49D-4B27-5FD2-8B6D-E96B3FBD80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4C643D-77F1-96B3-852A-8C03741B71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7CB90B-AEE4-B28E-C327-7C3DA0782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23665"/>
            <a:ext cx="6172200" cy="51657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1CE93D-B9A6-F903-5DF4-2ED23E1F39A5}"/>
              </a:ext>
            </a:extLst>
          </p:cNvPr>
          <p:cNvSpPr txBox="1"/>
          <p:nvPr/>
        </p:nvSpPr>
        <p:spPr>
          <a:xfrm>
            <a:off x="7315200" y="1361130"/>
            <a:ext cx="39624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.1.  External User Desktop MD</a:t>
            </a:r>
            <a:endParaRPr lang="zh-CN" altLang="zh-CN" sz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People register for or cancel user identity and do edit footprints process by using external desktop MDs which are connected to the Application Server via internet dial up.</a:t>
            </a:r>
            <a:endParaRPr lang="zh-CN" altLang="zh-CN" sz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.2.  Administrator Desktop PC</a:t>
            </a:r>
            <a:endParaRPr lang="zh-CN" altLang="zh-CN" sz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Administrators manage the footprints’ and users’ catalog by using </a:t>
            </a:r>
            <a:r>
              <a:rPr lang="en-US" altLang="zh-CN" sz="12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adminstrator</a:t>
            </a:r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desktop PCs.</a:t>
            </a:r>
            <a:endParaRPr lang="zh-CN" altLang="zh-CN" sz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.3.  Application Server</a:t>
            </a:r>
            <a:endParaRPr lang="zh-CN" altLang="zh-CN" sz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Application Server is the main server. Administrators and users have access to the Server through Internet.</a:t>
            </a:r>
            <a:endParaRPr lang="zh-CN" altLang="zh-CN" sz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.4.  Footprint Catalog System</a:t>
            </a:r>
            <a:endParaRPr lang="zh-CN" altLang="zh-CN" sz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Course Catalog System is a legacy system that contains the complete footprints catalog. Access to it is available via the Application Server and Internet.</a:t>
            </a:r>
            <a:endParaRPr lang="zh-CN" altLang="zh-CN" sz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1</a:t>
            </a:r>
            <a:r>
              <a:rPr lang="en-US" altLang="zh-CN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.5.  User Information System</a:t>
            </a:r>
            <a:endParaRPr lang="zh-CN" altLang="zh-CN" sz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User Information System is a legacy system that generates the </a:t>
            </a:r>
            <a:r>
              <a:rPr lang="en-US" altLang="zh-CN" sz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users’information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endParaRPr lang="zh-CN" altLang="zh-CN" sz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892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91F16BC-96B0-0303-2D37-F8C9E48AFD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MVC</a:t>
            </a:r>
            <a:r>
              <a:rPr lang="zh-CN" altLang="en-US" dirty="0"/>
              <a:t>风格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D99783-04CF-4AD0-E5AD-B863275F02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BDB7B0-1FDF-7C69-0373-BA61FE1A51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F128334D-E6F8-7603-A7BE-7A52983075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439" y="1543961"/>
            <a:ext cx="5604387" cy="43918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8AC1DE-3E37-4C56-F1C5-95F778736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639" y="1662500"/>
            <a:ext cx="6257290" cy="427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6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>
            <a:extLst>
              <a:ext uri="{FF2B5EF4-FFF2-40B4-BE49-F238E27FC236}">
                <a16:creationId xmlns:a16="http://schemas.microsoft.com/office/drawing/2014/main" id="{B8017B16-D9B2-4AD1-9F42-0104E7718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0D1632-D3A5-4619-849E-297DE7FBFC92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F82F8F-EBDF-4A17-B1DB-59C65D3D553F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04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E6FA45-2C35-41E5-8C34-01D38CD67993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>
            <a:extLst>
              <a:ext uri="{FF2B5EF4-FFF2-40B4-BE49-F238E27FC236}">
                <a16:creationId xmlns:a16="http://schemas.microsoft.com/office/drawing/2014/main" id="{4AC1A39E-845E-4C9A-BBF2-8C993739B9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E67F88C-F229-45E2-8D35-07E48CE22337}"/>
              </a:ext>
            </a:extLst>
          </p:cNvPr>
          <p:cNvSpPr/>
          <p:nvPr/>
        </p:nvSpPr>
        <p:spPr>
          <a:xfrm>
            <a:off x="1807368" y="2285897"/>
            <a:ext cx="39965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开发过程</a:t>
            </a:r>
            <a:endParaRPr lang="en-US" altLang="zh-CN" sz="4000" b="1" dirty="0">
              <a:solidFill>
                <a:srgbClr val="C8161E"/>
              </a:solidFill>
              <a:cs typeface="+mj-cs"/>
            </a:endParaRPr>
          </a:p>
          <a:p>
            <a:pPr algn="ctr"/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及经验总结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2776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开发过程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57666" y="4275438"/>
            <a:ext cx="6097175" cy="1709940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r>
              <a:rPr lang="zh-CN" altLang="en-US" dirty="0"/>
              <a:t>最初选用的</a:t>
            </a:r>
            <a:r>
              <a:rPr lang="en-US" altLang="zh-CN" dirty="0"/>
              <a:t>Android</a:t>
            </a:r>
            <a:r>
              <a:rPr lang="zh-CN" altLang="en-US" dirty="0"/>
              <a:t>和原生高德地图</a:t>
            </a:r>
            <a:r>
              <a:rPr lang="en-US" altLang="zh-CN" dirty="0"/>
              <a:t>API</a:t>
            </a:r>
            <a:r>
              <a:rPr lang="zh-CN" altLang="en-US" dirty="0"/>
              <a:t>接口进行开发</a:t>
            </a:r>
            <a:endParaRPr lang="en-US" altLang="zh-CN" dirty="0"/>
          </a:p>
          <a:p>
            <a:pPr algn="ctr"/>
            <a:r>
              <a:rPr lang="zh-CN" altLang="en-US" dirty="0"/>
              <a:t>投入学习时间不够导致遇到瓶颈，转换技术栈</a:t>
            </a:r>
            <a:endParaRPr lang="en-US" altLang="zh-CN" dirty="0"/>
          </a:p>
          <a:p>
            <a:pPr algn="ctr"/>
            <a:r>
              <a:rPr lang="zh-CN" altLang="en-US" dirty="0"/>
              <a:t>代码无法移植，只能废弃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EFAF19-1CC6-DABE-2352-CD26071B8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4" y="750555"/>
            <a:ext cx="5600770" cy="30045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ED8413-4ACC-612E-61BB-A7A5C728C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12" y="889686"/>
            <a:ext cx="2227923" cy="49509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F5B54E8-CB67-DD3A-E35A-EB4252363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183" y="889686"/>
            <a:ext cx="2227923" cy="495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431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164DEEE-AD36-4606-999F-0374F9CF6A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小组分工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C5EA523-3B07-4900-9451-5AE043827371}"/>
              </a:ext>
            </a:extLst>
          </p:cNvPr>
          <p:cNvSpPr/>
          <p:nvPr/>
        </p:nvSpPr>
        <p:spPr>
          <a:xfrm>
            <a:off x="3062493" y="158805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chemeClr val="accent2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杨成昊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0930ECD-9CA4-4B63-9EF3-2A6A144F8703}"/>
              </a:ext>
            </a:extLst>
          </p:cNvPr>
          <p:cNvSpPr/>
          <p:nvPr/>
        </p:nvSpPr>
        <p:spPr>
          <a:xfrm>
            <a:off x="1086313" y="4159086"/>
            <a:ext cx="2628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2"/>
                </a:solidFill>
                <a:ea typeface="思源黑体 CN Heavy" panose="020B0A00000000000000" pitchFamily="34" charset="-122"/>
              </a:rPr>
              <a:t>李涵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C3CE1CC-E2CA-473A-917F-CC7DF6DD45E9}"/>
              </a:ext>
            </a:extLst>
          </p:cNvPr>
          <p:cNvSpPr/>
          <p:nvPr/>
        </p:nvSpPr>
        <p:spPr>
          <a:xfrm>
            <a:off x="8231484" y="415908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ea typeface="思源黑体 CN Heavy" panose="020B0A00000000000000" pitchFamily="34" charset="-122"/>
              </a:rPr>
              <a:t>付秋林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C8D302D-D3B1-4410-8994-7B04637550C0}"/>
              </a:ext>
            </a:extLst>
          </p:cNvPr>
          <p:cNvSpPr/>
          <p:nvPr/>
        </p:nvSpPr>
        <p:spPr>
          <a:xfrm>
            <a:off x="7786722" y="158203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accent2"/>
                </a:solidFill>
                <a:ea typeface="思源黑体 CN Heavy" panose="020B0A00000000000000" pitchFamily="34" charset="-122"/>
              </a:rPr>
              <a:t>刘元正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73CF2A7-C429-4217-83A1-9C6026DB9565}"/>
              </a:ext>
            </a:extLst>
          </p:cNvPr>
          <p:cNvSpPr txBox="1"/>
          <p:nvPr/>
        </p:nvSpPr>
        <p:spPr>
          <a:xfrm>
            <a:off x="497307" y="2117902"/>
            <a:ext cx="3651358" cy="360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Uni-app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前端和测试用例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9DDB714-1E94-4ECD-A3A1-54632DF4B2F2}"/>
              </a:ext>
            </a:extLst>
          </p:cNvPr>
          <p:cNvSpPr txBox="1"/>
          <p:nvPr/>
        </p:nvSpPr>
        <p:spPr>
          <a:xfrm>
            <a:off x="63222" y="4688938"/>
            <a:ext cx="3651358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后端、数据库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FF1A978-C68C-4EE4-ADD7-1B213BB8A36E}"/>
              </a:ext>
            </a:extLst>
          </p:cNvPr>
          <p:cNvSpPr txBox="1"/>
          <p:nvPr/>
        </p:nvSpPr>
        <p:spPr>
          <a:xfrm>
            <a:off x="7816196" y="2100381"/>
            <a:ext cx="3651358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Uni-app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前端，界面设计及美化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D7DDD70-35DC-4A6D-8C6E-C00BB6097FAA}"/>
              </a:ext>
            </a:extLst>
          </p:cNvPr>
          <p:cNvSpPr txBox="1"/>
          <p:nvPr/>
        </p:nvSpPr>
        <p:spPr>
          <a:xfrm>
            <a:off x="8212097" y="4690672"/>
            <a:ext cx="3651358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后端、数据库设计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726568A-5C6D-4918-9B02-DFB6863D26B7}"/>
              </a:ext>
            </a:extLst>
          </p:cNvPr>
          <p:cNvGrpSpPr/>
          <p:nvPr/>
        </p:nvGrpSpPr>
        <p:grpSpPr>
          <a:xfrm>
            <a:off x="4023101" y="1812870"/>
            <a:ext cx="4133927" cy="3303273"/>
            <a:chOff x="3632625" y="1466774"/>
            <a:chExt cx="4879775" cy="3899252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F584FBA-6454-482D-AC07-92E5AD97AE89}"/>
                </a:ext>
              </a:extLst>
            </p:cNvPr>
            <p:cNvSpPr/>
            <p:nvPr/>
          </p:nvSpPr>
          <p:spPr>
            <a:xfrm>
              <a:off x="5074227" y="2573830"/>
              <a:ext cx="1814946" cy="18149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1E148554-69B0-44CA-87E6-DECA60797C1C}"/>
                </a:ext>
              </a:extLst>
            </p:cNvPr>
            <p:cNvSpPr/>
            <p:nvPr/>
          </p:nvSpPr>
          <p:spPr>
            <a:xfrm>
              <a:off x="4096977" y="1596580"/>
              <a:ext cx="3769446" cy="3769446"/>
            </a:xfrm>
            <a:prstGeom prst="ellipse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9387431B-5E10-47CD-9D67-D3BA73276D18}"/>
                </a:ext>
              </a:extLst>
            </p:cNvPr>
            <p:cNvSpPr/>
            <p:nvPr/>
          </p:nvSpPr>
          <p:spPr>
            <a:xfrm>
              <a:off x="4124638" y="1508719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B585162B-CF9D-48BB-8F7A-F3599C23FF0E}"/>
                </a:ext>
              </a:extLst>
            </p:cNvPr>
            <p:cNvSpPr/>
            <p:nvPr/>
          </p:nvSpPr>
          <p:spPr>
            <a:xfrm>
              <a:off x="3632625" y="3775714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D590E6A-B811-4896-A7B5-9DAD88605E9B}"/>
                </a:ext>
              </a:extLst>
            </p:cNvPr>
            <p:cNvSpPr txBox="1"/>
            <p:nvPr/>
          </p:nvSpPr>
          <p:spPr>
            <a:xfrm>
              <a:off x="4180649" y="1830078"/>
              <a:ext cx="1399309" cy="617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24%</a:t>
              </a:r>
              <a:endParaRPr lang="zh-CN" altLang="en-US" sz="28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310349E-C999-4D8D-A893-C20E89187033}"/>
                </a:ext>
              </a:extLst>
            </p:cNvPr>
            <p:cNvSpPr/>
            <p:nvPr/>
          </p:nvSpPr>
          <p:spPr>
            <a:xfrm>
              <a:off x="6604624" y="1466774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CB5C4219-5A4D-4647-BD84-89C80744D6D6}"/>
                </a:ext>
              </a:extLst>
            </p:cNvPr>
            <p:cNvSpPr/>
            <p:nvPr/>
          </p:nvSpPr>
          <p:spPr>
            <a:xfrm>
              <a:off x="7043124" y="3810960"/>
              <a:ext cx="1226127" cy="122612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E51F3C8-1D48-4EA5-A1B7-EC2C056417B6}"/>
                </a:ext>
              </a:extLst>
            </p:cNvPr>
            <p:cNvSpPr txBox="1"/>
            <p:nvPr/>
          </p:nvSpPr>
          <p:spPr>
            <a:xfrm>
              <a:off x="6640299" y="1777340"/>
              <a:ext cx="1399309" cy="617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20%</a:t>
              </a:r>
              <a:endParaRPr lang="zh-CN" altLang="en-US" sz="28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4AA3081-E5CF-44C1-8321-33E8306AD545}"/>
                </a:ext>
              </a:extLst>
            </p:cNvPr>
            <p:cNvSpPr txBox="1"/>
            <p:nvPr/>
          </p:nvSpPr>
          <p:spPr>
            <a:xfrm>
              <a:off x="7113091" y="4103046"/>
              <a:ext cx="1399309" cy="617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15%</a:t>
              </a:r>
              <a:endParaRPr lang="zh-CN" altLang="en-US" sz="28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7EF1E29-A415-4323-9657-C55F3ED0BACC}"/>
                </a:ext>
              </a:extLst>
            </p:cNvPr>
            <p:cNvSpPr txBox="1"/>
            <p:nvPr/>
          </p:nvSpPr>
          <p:spPr>
            <a:xfrm>
              <a:off x="3706709" y="4100510"/>
              <a:ext cx="1399309" cy="617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spc="3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21%</a:t>
              </a:r>
              <a:endParaRPr lang="zh-CN" altLang="en-US" sz="28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08A251F1-CA79-42A3-B04E-C6889E53E5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7127" y="3085576"/>
              <a:ext cx="789146" cy="791454"/>
            </a:xfrm>
            <a:custGeom>
              <a:avLst/>
              <a:gdLst>
                <a:gd name="T0" fmla="*/ 100 w 200"/>
                <a:gd name="T1" fmla="*/ 0 h 200"/>
                <a:gd name="T2" fmla="*/ 100 w 200"/>
                <a:gd name="T3" fmla="*/ 0 h 200"/>
                <a:gd name="T4" fmla="*/ 100 w 200"/>
                <a:gd name="T5" fmla="*/ 200 h 200"/>
                <a:gd name="T6" fmla="*/ 100 w 200"/>
                <a:gd name="T7" fmla="*/ 200 h 200"/>
                <a:gd name="T8" fmla="*/ 200 w 200"/>
                <a:gd name="T9" fmla="*/ 100 h 200"/>
                <a:gd name="T10" fmla="*/ 104 w 200"/>
                <a:gd name="T11" fmla="*/ 59 h 200"/>
                <a:gd name="T12" fmla="*/ 140 w 200"/>
                <a:gd name="T13" fmla="*/ 96 h 200"/>
                <a:gd name="T14" fmla="*/ 104 w 200"/>
                <a:gd name="T15" fmla="*/ 59 h 200"/>
                <a:gd name="T16" fmla="*/ 104 w 200"/>
                <a:gd name="T17" fmla="*/ 8 h 200"/>
                <a:gd name="T18" fmla="*/ 104 w 200"/>
                <a:gd name="T19" fmla="*/ 51 h 200"/>
                <a:gd name="T20" fmla="*/ 96 w 200"/>
                <a:gd name="T21" fmla="*/ 51 h 200"/>
                <a:gd name="T22" fmla="*/ 96 w 200"/>
                <a:gd name="T23" fmla="*/ 8 h 200"/>
                <a:gd name="T24" fmla="*/ 96 w 200"/>
                <a:gd name="T25" fmla="*/ 96 h 200"/>
                <a:gd name="T26" fmla="*/ 65 w 200"/>
                <a:gd name="T27" fmla="*/ 55 h 200"/>
                <a:gd name="T28" fmla="*/ 52 w 200"/>
                <a:gd name="T29" fmla="*/ 96 h 200"/>
                <a:gd name="T30" fmla="*/ 29 w 200"/>
                <a:gd name="T31" fmla="*/ 41 h 200"/>
                <a:gd name="T32" fmla="*/ 52 w 200"/>
                <a:gd name="T33" fmla="*/ 96 h 200"/>
                <a:gd name="T34" fmla="*/ 58 w 200"/>
                <a:gd name="T35" fmla="*/ 146 h 200"/>
                <a:gd name="T36" fmla="*/ 9 w 200"/>
                <a:gd name="T37" fmla="*/ 104 h 200"/>
                <a:gd name="T38" fmla="*/ 60 w 200"/>
                <a:gd name="T39" fmla="*/ 104 h 200"/>
                <a:gd name="T40" fmla="*/ 96 w 200"/>
                <a:gd name="T41" fmla="*/ 140 h 200"/>
                <a:gd name="T42" fmla="*/ 60 w 200"/>
                <a:gd name="T43" fmla="*/ 104 h 200"/>
                <a:gd name="T44" fmla="*/ 96 w 200"/>
                <a:gd name="T45" fmla="*/ 191 h 200"/>
                <a:gd name="T46" fmla="*/ 96 w 200"/>
                <a:gd name="T47" fmla="*/ 148 h 200"/>
                <a:gd name="T48" fmla="*/ 104 w 200"/>
                <a:gd name="T49" fmla="*/ 148 h 200"/>
                <a:gd name="T50" fmla="*/ 104 w 200"/>
                <a:gd name="T51" fmla="*/ 191 h 200"/>
                <a:gd name="T52" fmla="*/ 104 w 200"/>
                <a:gd name="T53" fmla="*/ 104 h 200"/>
                <a:gd name="T54" fmla="*/ 135 w 200"/>
                <a:gd name="T55" fmla="*/ 144 h 200"/>
                <a:gd name="T56" fmla="*/ 148 w 200"/>
                <a:gd name="T57" fmla="*/ 104 h 200"/>
                <a:gd name="T58" fmla="*/ 172 w 200"/>
                <a:gd name="T59" fmla="*/ 158 h 200"/>
                <a:gd name="T60" fmla="*/ 148 w 200"/>
                <a:gd name="T61" fmla="*/ 104 h 200"/>
                <a:gd name="T62" fmla="*/ 143 w 200"/>
                <a:gd name="T63" fmla="*/ 53 h 200"/>
                <a:gd name="T64" fmla="*/ 192 w 200"/>
                <a:gd name="T65" fmla="*/ 96 h 200"/>
                <a:gd name="T66" fmla="*/ 166 w 200"/>
                <a:gd name="T67" fmla="*/ 35 h 200"/>
                <a:gd name="T68" fmla="*/ 122 w 200"/>
                <a:gd name="T69" fmla="*/ 10 h 200"/>
                <a:gd name="T70" fmla="*/ 79 w 200"/>
                <a:gd name="T71" fmla="*/ 10 h 200"/>
                <a:gd name="T72" fmla="*/ 35 w 200"/>
                <a:gd name="T73" fmla="*/ 35 h 200"/>
                <a:gd name="T74" fmla="*/ 35 w 200"/>
                <a:gd name="T75" fmla="*/ 164 h 200"/>
                <a:gd name="T76" fmla="*/ 79 w 200"/>
                <a:gd name="T77" fmla="*/ 189 h 200"/>
                <a:gd name="T78" fmla="*/ 122 w 200"/>
                <a:gd name="T79" fmla="*/ 189 h 200"/>
                <a:gd name="T80" fmla="*/ 166 w 200"/>
                <a:gd name="T81" fmla="*/ 1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45" y="0"/>
                    <a:pt x="0" y="44"/>
                    <a:pt x="0" y="100"/>
                  </a:cubicBezTo>
                  <a:cubicBezTo>
                    <a:pt x="0" y="155"/>
                    <a:pt x="45" y="199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00" y="200"/>
                    <a:pt x="100" y="200"/>
                    <a:pt x="100" y="200"/>
                  </a:cubicBezTo>
                  <a:cubicBezTo>
                    <a:pt x="156" y="200"/>
                    <a:pt x="200" y="155"/>
                    <a:pt x="200" y="100"/>
                  </a:cubicBezTo>
                  <a:cubicBezTo>
                    <a:pt x="200" y="44"/>
                    <a:pt x="156" y="0"/>
                    <a:pt x="100" y="0"/>
                  </a:cubicBezTo>
                  <a:close/>
                  <a:moveTo>
                    <a:pt x="104" y="59"/>
                  </a:moveTo>
                  <a:cubicBezTo>
                    <a:pt x="115" y="59"/>
                    <a:pt x="125" y="58"/>
                    <a:pt x="135" y="55"/>
                  </a:cubicBezTo>
                  <a:cubicBezTo>
                    <a:pt x="138" y="67"/>
                    <a:pt x="140" y="81"/>
                    <a:pt x="140" y="96"/>
                  </a:cubicBezTo>
                  <a:cubicBezTo>
                    <a:pt x="104" y="96"/>
                    <a:pt x="104" y="96"/>
                    <a:pt x="104" y="96"/>
                  </a:cubicBezTo>
                  <a:lnTo>
                    <a:pt x="104" y="59"/>
                  </a:lnTo>
                  <a:close/>
                  <a:moveTo>
                    <a:pt x="104" y="51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15" y="11"/>
                    <a:pt x="126" y="26"/>
                    <a:pt x="133" y="48"/>
                  </a:cubicBezTo>
                  <a:cubicBezTo>
                    <a:pt x="124" y="50"/>
                    <a:pt x="114" y="51"/>
                    <a:pt x="104" y="51"/>
                  </a:cubicBezTo>
                  <a:close/>
                  <a:moveTo>
                    <a:pt x="96" y="8"/>
                  </a:moveTo>
                  <a:cubicBezTo>
                    <a:pt x="96" y="51"/>
                    <a:pt x="96" y="51"/>
                    <a:pt x="96" y="51"/>
                  </a:cubicBezTo>
                  <a:cubicBezTo>
                    <a:pt x="87" y="51"/>
                    <a:pt x="77" y="50"/>
                    <a:pt x="68" y="48"/>
                  </a:cubicBezTo>
                  <a:cubicBezTo>
                    <a:pt x="75" y="25"/>
                    <a:pt x="86" y="11"/>
                    <a:pt x="96" y="8"/>
                  </a:cubicBezTo>
                  <a:close/>
                  <a:moveTo>
                    <a:pt x="96" y="59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81"/>
                    <a:pt x="62" y="67"/>
                    <a:pt x="65" y="55"/>
                  </a:cubicBezTo>
                  <a:cubicBezTo>
                    <a:pt x="75" y="58"/>
                    <a:pt x="86" y="59"/>
                    <a:pt x="96" y="59"/>
                  </a:cubicBezTo>
                  <a:close/>
                  <a:moveTo>
                    <a:pt x="52" y="96"/>
                  </a:moveTo>
                  <a:cubicBezTo>
                    <a:pt x="9" y="96"/>
                    <a:pt x="9" y="96"/>
                    <a:pt x="9" y="96"/>
                  </a:cubicBezTo>
                  <a:cubicBezTo>
                    <a:pt x="9" y="75"/>
                    <a:pt x="17" y="56"/>
                    <a:pt x="29" y="41"/>
                  </a:cubicBezTo>
                  <a:cubicBezTo>
                    <a:pt x="38" y="46"/>
                    <a:pt x="48" y="50"/>
                    <a:pt x="58" y="53"/>
                  </a:cubicBezTo>
                  <a:cubicBezTo>
                    <a:pt x="54" y="66"/>
                    <a:pt x="52" y="80"/>
                    <a:pt x="52" y="96"/>
                  </a:cubicBezTo>
                  <a:close/>
                  <a:moveTo>
                    <a:pt x="52" y="104"/>
                  </a:moveTo>
                  <a:cubicBezTo>
                    <a:pt x="52" y="119"/>
                    <a:pt x="54" y="133"/>
                    <a:pt x="58" y="146"/>
                  </a:cubicBezTo>
                  <a:cubicBezTo>
                    <a:pt x="48" y="149"/>
                    <a:pt x="38" y="153"/>
                    <a:pt x="29" y="158"/>
                  </a:cubicBezTo>
                  <a:cubicBezTo>
                    <a:pt x="17" y="143"/>
                    <a:pt x="9" y="124"/>
                    <a:pt x="9" y="104"/>
                  </a:cubicBezTo>
                  <a:lnTo>
                    <a:pt x="52" y="104"/>
                  </a:lnTo>
                  <a:close/>
                  <a:moveTo>
                    <a:pt x="60" y="104"/>
                  </a:moveTo>
                  <a:cubicBezTo>
                    <a:pt x="96" y="104"/>
                    <a:pt x="96" y="104"/>
                    <a:pt x="96" y="104"/>
                  </a:cubicBezTo>
                  <a:cubicBezTo>
                    <a:pt x="96" y="140"/>
                    <a:pt x="96" y="140"/>
                    <a:pt x="96" y="140"/>
                  </a:cubicBezTo>
                  <a:cubicBezTo>
                    <a:pt x="86" y="140"/>
                    <a:pt x="75" y="141"/>
                    <a:pt x="65" y="144"/>
                  </a:cubicBezTo>
                  <a:cubicBezTo>
                    <a:pt x="62" y="132"/>
                    <a:pt x="60" y="119"/>
                    <a:pt x="60" y="104"/>
                  </a:cubicBezTo>
                  <a:close/>
                  <a:moveTo>
                    <a:pt x="96" y="148"/>
                  </a:moveTo>
                  <a:cubicBezTo>
                    <a:pt x="96" y="191"/>
                    <a:pt x="96" y="191"/>
                    <a:pt x="96" y="191"/>
                  </a:cubicBezTo>
                  <a:cubicBezTo>
                    <a:pt x="86" y="188"/>
                    <a:pt x="75" y="174"/>
                    <a:pt x="68" y="152"/>
                  </a:cubicBezTo>
                  <a:cubicBezTo>
                    <a:pt x="77" y="149"/>
                    <a:pt x="86" y="148"/>
                    <a:pt x="96" y="148"/>
                  </a:cubicBezTo>
                  <a:close/>
                  <a:moveTo>
                    <a:pt x="104" y="191"/>
                  </a:moveTo>
                  <a:cubicBezTo>
                    <a:pt x="104" y="148"/>
                    <a:pt x="104" y="148"/>
                    <a:pt x="104" y="148"/>
                  </a:cubicBezTo>
                  <a:cubicBezTo>
                    <a:pt x="114" y="148"/>
                    <a:pt x="124" y="149"/>
                    <a:pt x="133" y="152"/>
                  </a:cubicBezTo>
                  <a:cubicBezTo>
                    <a:pt x="126" y="174"/>
                    <a:pt x="115" y="188"/>
                    <a:pt x="104" y="191"/>
                  </a:cubicBezTo>
                  <a:close/>
                  <a:moveTo>
                    <a:pt x="104" y="140"/>
                  </a:moveTo>
                  <a:cubicBezTo>
                    <a:pt x="104" y="104"/>
                    <a:pt x="104" y="104"/>
                    <a:pt x="104" y="104"/>
                  </a:cubicBezTo>
                  <a:cubicBezTo>
                    <a:pt x="140" y="104"/>
                    <a:pt x="140" y="104"/>
                    <a:pt x="140" y="104"/>
                  </a:cubicBezTo>
                  <a:cubicBezTo>
                    <a:pt x="140" y="118"/>
                    <a:pt x="138" y="132"/>
                    <a:pt x="135" y="144"/>
                  </a:cubicBezTo>
                  <a:cubicBezTo>
                    <a:pt x="125" y="141"/>
                    <a:pt x="115" y="140"/>
                    <a:pt x="104" y="140"/>
                  </a:cubicBezTo>
                  <a:close/>
                  <a:moveTo>
                    <a:pt x="148" y="104"/>
                  </a:moveTo>
                  <a:cubicBezTo>
                    <a:pt x="192" y="104"/>
                    <a:pt x="192" y="104"/>
                    <a:pt x="192" y="104"/>
                  </a:cubicBezTo>
                  <a:cubicBezTo>
                    <a:pt x="191" y="124"/>
                    <a:pt x="184" y="143"/>
                    <a:pt x="172" y="158"/>
                  </a:cubicBezTo>
                  <a:cubicBezTo>
                    <a:pt x="163" y="153"/>
                    <a:pt x="153" y="149"/>
                    <a:pt x="143" y="146"/>
                  </a:cubicBezTo>
                  <a:cubicBezTo>
                    <a:pt x="146" y="133"/>
                    <a:pt x="148" y="119"/>
                    <a:pt x="148" y="104"/>
                  </a:cubicBezTo>
                  <a:close/>
                  <a:moveTo>
                    <a:pt x="148" y="96"/>
                  </a:moveTo>
                  <a:cubicBezTo>
                    <a:pt x="148" y="80"/>
                    <a:pt x="146" y="66"/>
                    <a:pt x="143" y="53"/>
                  </a:cubicBezTo>
                  <a:cubicBezTo>
                    <a:pt x="153" y="50"/>
                    <a:pt x="163" y="46"/>
                    <a:pt x="172" y="41"/>
                  </a:cubicBezTo>
                  <a:cubicBezTo>
                    <a:pt x="184" y="56"/>
                    <a:pt x="191" y="75"/>
                    <a:pt x="192" y="96"/>
                  </a:cubicBezTo>
                  <a:lnTo>
                    <a:pt x="148" y="96"/>
                  </a:lnTo>
                  <a:close/>
                  <a:moveTo>
                    <a:pt x="166" y="35"/>
                  </a:moveTo>
                  <a:cubicBezTo>
                    <a:pt x="158" y="39"/>
                    <a:pt x="150" y="43"/>
                    <a:pt x="141" y="46"/>
                  </a:cubicBezTo>
                  <a:cubicBezTo>
                    <a:pt x="136" y="30"/>
                    <a:pt x="130" y="18"/>
                    <a:pt x="122" y="10"/>
                  </a:cubicBezTo>
                  <a:cubicBezTo>
                    <a:pt x="139" y="14"/>
                    <a:pt x="154" y="23"/>
                    <a:pt x="166" y="35"/>
                  </a:cubicBezTo>
                  <a:close/>
                  <a:moveTo>
                    <a:pt x="79" y="10"/>
                  </a:moveTo>
                  <a:cubicBezTo>
                    <a:pt x="71" y="18"/>
                    <a:pt x="64" y="31"/>
                    <a:pt x="60" y="45"/>
                  </a:cubicBezTo>
                  <a:cubicBezTo>
                    <a:pt x="51" y="43"/>
                    <a:pt x="43" y="39"/>
                    <a:pt x="35" y="35"/>
                  </a:cubicBezTo>
                  <a:cubicBezTo>
                    <a:pt x="47" y="23"/>
                    <a:pt x="62" y="14"/>
                    <a:pt x="79" y="10"/>
                  </a:cubicBezTo>
                  <a:close/>
                  <a:moveTo>
                    <a:pt x="35" y="164"/>
                  </a:moveTo>
                  <a:cubicBezTo>
                    <a:pt x="43" y="160"/>
                    <a:pt x="51" y="156"/>
                    <a:pt x="60" y="154"/>
                  </a:cubicBezTo>
                  <a:cubicBezTo>
                    <a:pt x="64" y="169"/>
                    <a:pt x="71" y="181"/>
                    <a:pt x="79" y="189"/>
                  </a:cubicBezTo>
                  <a:cubicBezTo>
                    <a:pt x="62" y="185"/>
                    <a:pt x="47" y="176"/>
                    <a:pt x="35" y="164"/>
                  </a:cubicBezTo>
                  <a:close/>
                  <a:moveTo>
                    <a:pt x="122" y="189"/>
                  </a:moveTo>
                  <a:cubicBezTo>
                    <a:pt x="130" y="181"/>
                    <a:pt x="136" y="169"/>
                    <a:pt x="141" y="154"/>
                  </a:cubicBezTo>
                  <a:cubicBezTo>
                    <a:pt x="150" y="156"/>
                    <a:pt x="158" y="160"/>
                    <a:pt x="166" y="164"/>
                  </a:cubicBezTo>
                  <a:cubicBezTo>
                    <a:pt x="154" y="176"/>
                    <a:pt x="139" y="185"/>
                    <a:pt x="122" y="1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schemeClr val="bg1"/>
                </a:solidFill>
              </a:endParaRPr>
            </a:p>
          </p:txBody>
        </p:sp>
      </p:grpSp>
      <p:sp>
        <p:nvSpPr>
          <p:cNvPr id="27" name="椭圆 26">
            <a:extLst>
              <a:ext uri="{FF2B5EF4-FFF2-40B4-BE49-F238E27FC236}">
                <a16:creationId xmlns:a16="http://schemas.microsoft.com/office/drawing/2014/main" id="{05B91356-E8EA-232D-E3A9-5E88B7F093E1}"/>
              </a:ext>
            </a:extLst>
          </p:cNvPr>
          <p:cNvSpPr/>
          <p:nvPr/>
        </p:nvSpPr>
        <p:spPr>
          <a:xfrm>
            <a:off x="5532348" y="4674038"/>
            <a:ext cx="1038720" cy="1038720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991D97B-5332-1A75-3FDD-1BD439D29518}"/>
              </a:ext>
            </a:extLst>
          </p:cNvPr>
          <p:cNvSpPr/>
          <p:nvPr/>
        </p:nvSpPr>
        <p:spPr>
          <a:xfrm>
            <a:off x="4803417" y="5225848"/>
            <a:ext cx="2628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2"/>
                </a:solidFill>
                <a:ea typeface="思源黑体 CN Heavy" panose="020B0A00000000000000" pitchFamily="34" charset="-122"/>
              </a:rPr>
              <a:t>王政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D3331F3-7055-A00A-85AE-228B1889522D}"/>
              </a:ext>
            </a:extLst>
          </p:cNvPr>
          <p:cNvSpPr txBox="1"/>
          <p:nvPr/>
        </p:nvSpPr>
        <p:spPr>
          <a:xfrm>
            <a:off x="3967803" y="5738368"/>
            <a:ext cx="3651358" cy="362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前后端交互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7D6458D-3208-4C68-8983-B7078DDEEADA}"/>
              </a:ext>
            </a:extLst>
          </p:cNvPr>
          <p:cNvSpPr txBox="1"/>
          <p:nvPr/>
        </p:nvSpPr>
        <p:spPr>
          <a:xfrm>
            <a:off x="5596471" y="4941463"/>
            <a:ext cx="1185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endParaRPr lang="zh-CN" altLang="en-US" sz="2800" spc="3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5846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项目演示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创新功能与关键技术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项目架构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开发过程、经验总结</a:t>
            </a:r>
          </a:p>
        </p:txBody>
      </p:sp>
    </p:spTree>
    <p:extLst>
      <p:ext uri="{BB962C8B-B14F-4D97-AF65-F5344CB8AC3E}">
        <p14:creationId xmlns:p14="http://schemas.microsoft.com/office/powerpoint/2010/main" val="131732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经验教训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2B7D0559-ECA8-4AEB-89AB-D57AF550F33F}"/>
              </a:ext>
            </a:extLst>
          </p:cNvPr>
          <p:cNvSpPr/>
          <p:nvPr/>
        </p:nvSpPr>
        <p:spPr>
          <a:xfrm>
            <a:off x="1550272" y="1415772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87182656-C820-45AC-9E3C-F000E9E0A7BB}"/>
              </a:ext>
            </a:extLst>
          </p:cNvPr>
          <p:cNvSpPr/>
          <p:nvPr/>
        </p:nvSpPr>
        <p:spPr>
          <a:xfrm>
            <a:off x="1711613" y="15696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1CE89FCA-E427-44C1-98A2-C7413EE3DC0B}"/>
              </a:ext>
            </a:extLst>
          </p:cNvPr>
          <p:cNvSpPr/>
          <p:nvPr/>
        </p:nvSpPr>
        <p:spPr>
          <a:xfrm>
            <a:off x="6426200" y="1415772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594ECEA2-7BAB-4D44-A622-4276D9232F29}"/>
              </a:ext>
            </a:extLst>
          </p:cNvPr>
          <p:cNvSpPr/>
          <p:nvPr/>
        </p:nvSpPr>
        <p:spPr>
          <a:xfrm>
            <a:off x="6587541" y="15696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98CBC569-B732-4A19-A18B-FE8A87E110EB}"/>
              </a:ext>
            </a:extLst>
          </p:cNvPr>
          <p:cNvSpPr/>
          <p:nvPr/>
        </p:nvSpPr>
        <p:spPr>
          <a:xfrm>
            <a:off x="6426200" y="4024174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F62BC72C-4193-4B2D-B15F-76A87F983F55}"/>
              </a:ext>
            </a:extLst>
          </p:cNvPr>
          <p:cNvSpPr/>
          <p:nvPr/>
        </p:nvSpPr>
        <p:spPr>
          <a:xfrm>
            <a:off x="6587541" y="417804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4FBB9206-CEC9-4DAB-AB4A-DC8E3C93E2BA}"/>
              </a:ext>
            </a:extLst>
          </p:cNvPr>
          <p:cNvSpPr/>
          <p:nvPr/>
        </p:nvSpPr>
        <p:spPr>
          <a:xfrm>
            <a:off x="1550272" y="4024174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7" name="平行四边形 36">
            <a:extLst>
              <a:ext uri="{FF2B5EF4-FFF2-40B4-BE49-F238E27FC236}">
                <a16:creationId xmlns:a16="http://schemas.microsoft.com/office/drawing/2014/main" id="{7011FE2F-1851-455F-9A2E-1B4DF62E0754}"/>
              </a:ext>
            </a:extLst>
          </p:cNvPr>
          <p:cNvSpPr/>
          <p:nvPr/>
        </p:nvSpPr>
        <p:spPr>
          <a:xfrm>
            <a:off x="1711613" y="417804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84C1AFA-920E-445E-A9B7-0B803356BC27}"/>
              </a:ext>
            </a:extLst>
          </p:cNvPr>
          <p:cNvSpPr txBox="1"/>
          <p:nvPr/>
        </p:nvSpPr>
        <p:spPr>
          <a:xfrm>
            <a:off x="1841563" y="1843086"/>
            <a:ext cx="3874348" cy="148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、小组成员之间应勤加沟通，共同交流才能有效推动项目进展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BA1D270-271E-4CE3-A3B9-DF9DA64CAC67}"/>
              </a:ext>
            </a:extLst>
          </p:cNvPr>
          <p:cNvSpPr txBox="1"/>
          <p:nvPr/>
        </p:nvSpPr>
        <p:spPr>
          <a:xfrm>
            <a:off x="1841563" y="4469521"/>
            <a:ext cx="3874348" cy="148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、迭代计划没有严格执行，在暑期学期开发中吸取经验教训，遵循迭代计划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11C7240-009F-4D1F-B538-7101CE2A193F}"/>
              </a:ext>
            </a:extLst>
          </p:cNvPr>
          <p:cNvSpPr txBox="1"/>
          <p:nvPr/>
        </p:nvSpPr>
        <p:spPr>
          <a:xfrm>
            <a:off x="6751325" y="4469521"/>
            <a:ext cx="3874348" cy="148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、应以核心功能为首要开发任务，在高进度风险情况下适当舍弃次要功能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0217811-35CE-4C8D-B381-AA9647FCC4B3}"/>
              </a:ext>
            </a:extLst>
          </p:cNvPr>
          <p:cNvSpPr txBox="1"/>
          <p:nvPr/>
        </p:nvSpPr>
        <p:spPr>
          <a:xfrm>
            <a:off x="6751325" y="1842721"/>
            <a:ext cx="3874348" cy="1485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、在确定技术栈之前应该投入时间评估技术风险，草率选择导致后期开发瓶颈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right-quote-sign_36811">
            <a:extLst>
              <a:ext uri="{FF2B5EF4-FFF2-40B4-BE49-F238E27FC236}">
                <a16:creationId xmlns:a16="http://schemas.microsoft.com/office/drawing/2014/main" id="{3115C82B-325B-4914-8129-4EB98C205076}"/>
              </a:ext>
            </a:extLst>
          </p:cNvPr>
          <p:cNvSpPr>
            <a:spLocks noChangeAspect="1"/>
          </p:cNvSpPr>
          <p:nvPr/>
        </p:nvSpPr>
        <p:spPr bwMode="auto">
          <a:xfrm>
            <a:off x="5462083" y="32291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" name="right-quote-sign_36811">
            <a:extLst>
              <a:ext uri="{FF2B5EF4-FFF2-40B4-BE49-F238E27FC236}">
                <a16:creationId xmlns:a16="http://schemas.microsoft.com/office/drawing/2014/main" id="{B6758077-78D8-4D6E-B64E-2130F7C22DB9}"/>
              </a:ext>
            </a:extLst>
          </p:cNvPr>
          <p:cNvSpPr>
            <a:spLocks noChangeAspect="1"/>
          </p:cNvSpPr>
          <p:nvPr/>
        </p:nvSpPr>
        <p:spPr bwMode="auto">
          <a:xfrm>
            <a:off x="5481133" y="583753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7" name="right-quote-sign_36811">
            <a:extLst>
              <a:ext uri="{FF2B5EF4-FFF2-40B4-BE49-F238E27FC236}">
                <a16:creationId xmlns:a16="http://schemas.microsoft.com/office/drawing/2014/main" id="{51811E91-3B8B-4A80-B168-32A5F6A23BB9}"/>
              </a:ext>
            </a:extLst>
          </p:cNvPr>
          <p:cNvSpPr>
            <a:spLocks noChangeAspect="1"/>
          </p:cNvSpPr>
          <p:nvPr/>
        </p:nvSpPr>
        <p:spPr bwMode="auto">
          <a:xfrm>
            <a:off x="10377379" y="32291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right-quote-sign_36811">
            <a:extLst>
              <a:ext uri="{FF2B5EF4-FFF2-40B4-BE49-F238E27FC236}">
                <a16:creationId xmlns:a16="http://schemas.microsoft.com/office/drawing/2014/main" id="{FB977DA5-5AF8-4877-8273-93B69AA0CA3B}"/>
              </a:ext>
            </a:extLst>
          </p:cNvPr>
          <p:cNvSpPr>
            <a:spLocks noChangeAspect="1"/>
          </p:cNvSpPr>
          <p:nvPr/>
        </p:nvSpPr>
        <p:spPr bwMode="auto">
          <a:xfrm>
            <a:off x="10377379" y="583753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76149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74ED3E-DC16-4907-A2BD-F614B3B28D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841958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>
            <a:extLst>
              <a:ext uri="{FF2B5EF4-FFF2-40B4-BE49-F238E27FC236}">
                <a16:creationId xmlns:a16="http://schemas.microsoft.com/office/drawing/2014/main" id="{B8017B16-D9B2-4AD1-9F42-0104E7718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0D1632-D3A5-4619-849E-297DE7FBFC92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F82F8F-EBDF-4A17-B1DB-59C65D3D553F}"/>
              </a:ext>
            </a:extLst>
          </p:cNvPr>
          <p:cNvSpPr/>
          <p:nvPr/>
        </p:nvSpPr>
        <p:spPr>
          <a:xfrm>
            <a:off x="3028819" y="-6066"/>
            <a:ext cx="1553630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01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E6FA45-2C35-41E5-8C34-01D38CD67993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>
            <a:extLst>
              <a:ext uri="{FF2B5EF4-FFF2-40B4-BE49-F238E27FC236}">
                <a16:creationId xmlns:a16="http://schemas.microsoft.com/office/drawing/2014/main" id="{4AC1A39E-845E-4C9A-BBF2-8C993739B9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E67F88C-F229-45E2-8D35-07E48CE22337}"/>
              </a:ext>
            </a:extLst>
          </p:cNvPr>
          <p:cNvSpPr/>
          <p:nvPr/>
        </p:nvSpPr>
        <p:spPr>
          <a:xfrm>
            <a:off x="1807368" y="2285897"/>
            <a:ext cx="39965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项目演示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ED787D-E76E-47DE-91B0-C2BFADB8F9AF}"/>
              </a:ext>
            </a:extLst>
          </p:cNvPr>
          <p:cNvSpPr txBox="1"/>
          <p:nvPr/>
        </p:nvSpPr>
        <p:spPr>
          <a:xfrm>
            <a:off x="1807367" y="2871461"/>
            <a:ext cx="3996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chemeClr val="bg2">
                    <a:alpha val="90000"/>
                  </a:schemeClr>
                </a:solidFill>
              </a:rPr>
              <a:t>demonstration</a:t>
            </a:r>
            <a:endParaRPr lang="zh-CN" altLang="en-US" sz="2400" b="1" i="1" dirty="0">
              <a:solidFill>
                <a:schemeClr val="bg2"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514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>
            <a:extLst>
              <a:ext uri="{FF2B5EF4-FFF2-40B4-BE49-F238E27FC236}">
                <a16:creationId xmlns:a16="http://schemas.microsoft.com/office/drawing/2014/main" id="{B8017B16-D9B2-4AD1-9F42-0104E77188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0D1632-D3A5-4619-849E-297DE7FBFC92}"/>
              </a:ext>
            </a:extLst>
          </p:cNvPr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F82F8F-EBDF-4A17-B1DB-59C65D3D553F}"/>
              </a:ext>
            </a:extLst>
          </p:cNvPr>
          <p:cNvSpPr/>
          <p:nvPr/>
        </p:nvSpPr>
        <p:spPr>
          <a:xfrm>
            <a:off x="3028818" y="-6066"/>
            <a:ext cx="1553631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02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2E6FA45-2C35-41E5-8C34-01D38CD67993}"/>
              </a:ext>
            </a:extLst>
          </p:cNvPr>
          <p:cNvSpPr/>
          <p:nvPr/>
        </p:nvSpPr>
        <p:spPr>
          <a:xfrm rot="16200000">
            <a:off x="3760634" y="3206156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>
            <a:extLst>
              <a:ext uri="{FF2B5EF4-FFF2-40B4-BE49-F238E27FC236}">
                <a16:creationId xmlns:a16="http://schemas.microsoft.com/office/drawing/2014/main" id="{4AC1A39E-845E-4C9A-BBF2-8C993739B91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E67F88C-F229-45E2-8D35-07E48CE22337}"/>
              </a:ext>
            </a:extLst>
          </p:cNvPr>
          <p:cNvSpPr/>
          <p:nvPr/>
        </p:nvSpPr>
        <p:spPr>
          <a:xfrm>
            <a:off x="1807368" y="2285897"/>
            <a:ext cx="39965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创新功能与</a:t>
            </a:r>
            <a:endParaRPr lang="en-US" altLang="zh-CN" sz="4000" b="1" dirty="0">
              <a:solidFill>
                <a:srgbClr val="C8161E"/>
              </a:solidFill>
              <a:cs typeface="+mj-cs"/>
            </a:endParaRPr>
          </a:p>
          <a:p>
            <a:pPr algn="ctr"/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关键技术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0294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379" y="70815"/>
            <a:ext cx="9883241" cy="553720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  <a:ea typeface="微软雅黑" panose="020B0503020204020204" charset="-122"/>
              </a:rPr>
              <a:t>创新功能</a:t>
            </a:r>
            <a:endPara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7200" y="762000"/>
            <a:ext cx="10451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依托微信小程序平台实现跨平台轻量化应用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F3EC8C-C2AE-6553-1AF8-6B15A9A36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447800"/>
            <a:ext cx="1125106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4173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379" y="70815"/>
            <a:ext cx="9883241" cy="553720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  <a:ea typeface="微软雅黑" panose="020B0503020204020204" charset="-122"/>
              </a:rPr>
              <a:t>创新功能</a:t>
            </a:r>
            <a:endPara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7200" y="762000"/>
            <a:ext cx="10451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运用微信授权登录功能集成了注册与登录功能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E97432-5ABE-9F35-CF13-5F6BB64B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844" y="1752600"/>
            <a:ext cx="5661776" cy="38966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7BD3404-C570-30FB-4F03-A07ADDD0E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1600200"/>
            <a:ext cx="2696310" cy="474369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379" y="70815"/>
            <a:ext cx="9883241" cy="553720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  <a:ea typeface="微软雅黑" panose="020B0503020204020204" charset="-122"/>
              </a:rPr>
              <a:t>创新功能</a:t>
            </a:r>
            <a:endPara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7200" y="762000"/>
            <a:ext cx="10451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3.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依托微信朋友圈分享功能取代社区功能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B0D260-006F-E2E4-2F4A-1808FF355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223665"/>
            <a:ext cx="2819400" cy="51009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4AA0B9-6D4E-CAD9-8C3F-B629EF734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445" y="1231063"/>
            <a:ext cx="5932220" cy="46740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379" y="70815"/>
            <a:ext cx="9883241" cy="553720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  <a:ea typeface="微软雅黑" panose="020B0503020204020204" charset="-122"/>
              </a:rPr>
              <a:t>关键技术</a:t>
            </a:r>
            <a:endPara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7200" y="762000"/>
            <a:ext cx="10451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前端采用了</a:t>
            </a:r>
            <a:r>
              <a:rPr lang="en-US" altLang="zh-CN" sz="2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uni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-app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框架开发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800600" y="1371600"/>
            <a:ext cx="47244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4D4D4D"/>
                </a:solidFill>
                <a:latin typeface="+mn-ea"/>
              </a:rPr>
              <a:t>①</a:t>
            </a:r>
            <a:r>
              <a:rPr lang="zh-CN" altLang="en-US" sz="2400" b="1" i="0" dirty="0">
                <a:solidFill>
                  <a:srgbClr val="4D4D4D"/>
                </a:solidFill>
                <a:effectLst/>
                <a:latin typeface="+mn-ea"/>
              </a:rPr>
              <a:t>多端开发</a:t>
            </a:r>
            <a:r>
              <a:rPr lang="zh-CN" altLang="en-US" sz="2400" dirty="0">
                <a:solidFill>
                  <a:srgbClr val="4D4D4D"/>
                </a:solidFill>
                <a:latin typeface="+mn-ea"/>
              </a:rPr>
              <a:t>：</a:t>
            </a:r>
            <a:endParaRPr lang="en-US" altLang="zh-CN" sz="2400" dirty="0">
              <a:solidFill>
                <a:srgbClr val="4D4D4D"/>
              </a:solidFill>
              <a:latin typeface="+mn-ea"/>
            </a:endParaRPr>
          </a:p>
          <a:p>
            <a:pPr algn="l"/>
            <a:r>
              <a:rPr lang="zh-CN" altLang="en-US" sz="2400" b="0" i="0" dirty="0">
                <a:solidFill>
                  <a:srgbClr val="4D4D4D"/>
                </a:solidFill>
                <a:effectLst/>
                <a:latin typeface="+mn-ea"/>
              </a:rPr>
              <a:t>一套代码可以生成</a:t>
            </a:r>
            <a:r>
              <a:rPr lang="en-US" altLang="zh-CN" sz="2400" dirty="0" err="1">
                <a:solidFill>
                  <a:srgbClr val="4D4D4D"/>
                </a:solidFill>
                <a:latin typeface="+mn-ea"/>
              </a:rPr>
              <a:t>ios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+mn-ea"/>
              </a:rPr>
              <a:t>、安卓、微信小程序、支付宝小程序等</a:t>
            </a:r>
            <a:endParaRPr lang="en-US" altLang="zh-CN" sz="2400" b="0" i="0" dirty="0">
              <a:solidFill>
                <a:srgbClr val="4D4D4D"/>
              </a:solidFill>
              <a:effectLst/>
              <a:latin typeface="+mn-ea"/>
            </a:endParaRPr>
          </a:p>
          <a:p>
            <a:pPr algn="l"/>
            <a:endParaRPr lang="zh-CN" altLang="en-US" sz="2400" b="0" i="0" dirty="0">
              <a:solidFill>
                <a:srgbClr val="4D4D4D"/>
              </a:solidFill>
              <a:effectLst/>
              <a:latin typeface="+mn-ea"/>
            </a:endParaRPr>
          </a:p>
          <a:p>
            <a:r>
              <a:rPr lang="zh-CN" altLang="en-US" sz="2400" u="none" strike="noStrike" dirty="0">
                <a:solidFill>
                  <a:srgbClr val="4D4D4D"/>
                </a:solidFill>
                <a:latin typeface="+mn-ea"/>
                <a:hlinkClick r:id="rId3"/>
              </a:rPr>
              <a:t>②</a:t>
            </a:r>
            <a:r>
              <a:rPr lang="zh-CN" altLang="en-US" sz="2400" b="1" i="0" dirty="0">
                <a:solidFill>
                  <a:srgbClr val="4D4D4D"/>
                </a:solidFill>
                <a:effectLst/>
                <a:latin typeface="+mn-ea"/>
              </a:rPr>
              <a:t>开发轻量化、模块化：</a:t>
            </a:r>
            <a:endParaRPr lang="en-US" altLang="zh-CN" sz="2400" b="1" i="0" dirty="0">
              <a:solidFill>
                <a:srgbClr val="4D4D4D"/>
              </a:solidFill>
              <a:effectLst/>
              <a:latin typeface="+mn-ea"/>
            </a:endParaRPr>
          </a:p>
          <a:p>
            <a:pPr algn="l"/>
            <a:r>
              <a:rPr lang="en-US" altLang="zh-CN" sz="2400" dirty="0" err="1">
                <a:solidFill>
                  <a:srgbClr val="4D4D4D"/>
                </a:solidFill>
                <a:latin typeface="+mn-ea"/>
              </a:rPr>
              <a:t>uni</a:t>
            </a:r>
            <a:r>
              <a:rPr lang="en-US" altLang="zh-CN" sz="2400" dirty="0">
                <a:solidFill>
                  <a:srgbClr val="4D4D4D"/>
                </a:solidFill>
                <a:latin typeface="+mn-ea"/>
              </a:rPr>
              <a:t>-app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+mn-ea"/>
              </a:rPr>
              <a:t>封装的组件与微信小程序相似，并且基于</a:t>
            </a:r>
            <a:r>
              <a:rPr lang="en-US" altLang="zh-CN" sz="2400" dirty="0">
                <a:solidFill>
                  <a:srgbClr val="4D4D4D"/>
                </a:solidFill>
                <a:latin typeface="+mn-ea"/>
              </a:rPr>
              <a:t>vue.js</a:t>
            </a:r>
          </a:p>
          <a:p>
            <a:pPr algn="l"/>
            <a:endParaRPr lang="zh-CN" altLang="en-US" sz="24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algn="l"/>
            <a:r>
              <a:rPr lang="zh-CN" altLang="en-US" sz="2400" b="0" i="0" dirty="0">
                <a:solidFill>
                  <a:srgbClr val="4D4D4D"/>
                </a:solidFill>
                <a:effectLst/>
                <a:latin typeface="-apple-system"/>
              </a:rPr>
              <a:t> </a:t>
            </a:r>
            <a:endParaRPr lang="zh-CN" altLang="zh-CN" sz="12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7D227E-F481-E560-F014-7FB8CA3F3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231063"/>
            <a:ext cx="2590800" cy="496034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379" y="70815"/>
            <a:ext cx="9883241" cy="553720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  <a:ea typeface="微软雅黑" panose="020B0503020204020204" charset="-122"/>
              </a:rPr>
              <a:t>关键技术</a:t>
            </a:r>
            <a:endPara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7200" y="762000"/>
            <a:ext cx="10451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后端使用了</a:t>
            </a:r>
            <a:r>
              <a:rPr lang="en-US" altLang="zh-CN" sz="2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SpringBoot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框架，同时使用了</a:t>
            </a:r>
            <a:r>
              <a:rPr lang="en-US" altLang="zh-CN" sz="2400" dirty="0" err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mybatis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-plus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作为</a:t>
            </a:r>
            <a:r>
              <a:rPr lang="en-US" altLang="zh-CN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OR</a:t>
            </a:r>
            <a:r>
              <a:rPr lang="zh-CN" altLang="en-US" sz="2400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映射工具，实现后端与数据库的交互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FD183E-AC42-B9EF-939B-CD33062B6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92997"/>
            <a:ext cx="2907665" cy="47244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A876E34-A406-03AB-7B6A-594F1355C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1828930"/>
            <a:ext cx="7030431" cy="423921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916.346456692913,&quot;width&quot;:8825.806299212598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040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3948</TotalTime>
  <Words>613</Words>
  <Application>Microsoft Office PowerPoint</Application>
  <PresentationFormat>宽屏</PresentationFormat>
  <Paragraphs>100</Paragraphs>
  <Slides>21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-apple-system</vt:lpstr>
      <vt:lpstr>等线</vt:lpstr>
      <vt:lpstr>黑体</vt:lpstr>
      <vt:lpstr>思源黑体 CN Heavy</vt:lpstr>
      <vt:lpstr>宋体</vt:lpstr>
      <vt:lpstr>微软雅黑</vt:lpstr>
      <vt:lpstr>Arial</vt:lpstr>
      <vt:lpstr>Calibri</vt:lpstr>
      <vt:lpstr>Century Gothic</vt:lpstr>
      <vt:lpstr>Segoe UI</vt:lpstr>
      <vt:lpstr>Segoe UI Light</vt:lpstr>
      <vt:lpstr>Times New Roman</vt:lpstr>
      <vt:lpstr>Office 主题​​</vt:lpstr>
      <vt:lpstr>1_OfficePLUS</vt:lpstr>
      <vt:lpstr>Office Theme</vt:lpstr>
      <vt:lpstr>软件工程原理与实践 足迹项目期末验收</vt:lpstr>
      <vt:lpstr>PowerPoint 演示文稿</vt:lpstr>
      <vt:lpstr>PowerPoint 演示文稿</vt:lpstr>
      <vt:lpstr>PowerPoint 演示文稿</vt:lpstr>
      <vt:lpstr>创新功能</vt:lpstr>
      <vt:lpstr>创新功能</vt:lpstr>
      <vt:lpstr>创新功能</vt:lpstr>
      <vt:lpstr>关键技术</vt:lpstr>
      <vt:lpstr>关键技术</vt:lpstr>
      <vt:lpstr>关键技术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Touma Kazusa</cp:lastModifiedBy>
  <cp:revision>122</cp:revision>
  <dcterms:created xsi:type="dcterms:W3CDTF">2019-01-23T14:14:04Z</dcterms:created>
  <dcterms:modified xsi:type="dcterms:W3CDTF">2022-06-18T10:56:30Z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